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1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437" r:id="rId3"/>
    <p:sldId id="481" r:id="rId4"/>
    <p:sldId id="472" r:id="rId5"/>
    <p:sldId id="482" r:id="rId6"/>
    <p:sldId id="483" r:id="rId7"/>
    <p:sldId id="484" r:id="rId8"/>
    <p:sldId id="485" r:id="rId9"/>
    <p:sldId id="486" r:id="rId10"/>
    <p:sldId id="487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E1B10B-2A76-4F2E-A58F-2798BD9F8142}">
          <p14:sldIdLst>
            <p14:sldId id="256"/>
            <p14:sldId id="437"/>
            <p14:sldId id="481"/>
            <p14:sldId id="472"/>
            <p14:sldId id="482"/>
            <p14:sldId id="483"/>
            <p14:sldId id="484"/>
            <p14:sldId id="485"/>
            <p14:sldId id="486"/>
            <p14:sldId id="487"/>
          </p14:sldIdLst>
        </p14:section>
        <p14:section name="Untitled Section" id="{034719E0-9609-4B12-8514-095441BDE95D}">
          <p14:sldIdLst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67318" autoAdjust="0"/>
  </p:normalViewPr>
  <p:slideViewPr>
    <p:cSldViewPr>
      <p:cViewPr varScale="1">
        <p:scale>
          <a:sx n="74" d="100"/>
          <a:sy n="74" d="100"/>
        </p:scale>
        <p:origin x="126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316B5C-3393-49F2-A4E4-5BCDB1D1665D}" type="datetimeFigureOut">
              <a:rPr lang="en-US" smtClean="0"/>
              <a:t>26-Nov-23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685C1-2FA6-4576-86BB-7D54E372D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9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685C1-2FA6-4576-86BB-7D54E372D01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50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6246B-8D68-4203-9564-CACB3B86F80F}" type="datetime1">
              <a:rPr lang="en-US" smtClean="0"/>
              <a:t>26-Nov-23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579F9-5EEE-4B58-B566-DF0E9F5BBF08}" type="datetime1">
              <a:rPr lang="en-US" smtClean="0"/>
              <a:t>26-Nov-23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4EB6C-3F42-4923-8DBE-46FCDB15FDD0}" type="datetime1">
              <a:rPr lang="en-US" smtClean="0"/>
              <a:t>26-Nov-23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E39C-9FDF-48B0-A839-CEA2A9916E70}" type="datetime1">
              <a:rPr lang="en-US" smtClean="0"/>
              <a:t>26-Nov-23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98255-1086-42E1-B8C2-E12713EB435A}" type="datetime1">
              <a:rPr lang="en-US" smtClean="0"/>
              <a:t>26-Nov-23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E2EB7-FADA-460E-A7E7-D086FAFBC63B}" type="datetime1">
              <a:rPr lang="en-US" smtClean="0"/>
              <a:t>26-Nov-23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C8D85-32B6-41AC-B4D8-74243A640E3D}" type="datetime1">
              <a:rPr lang="en-US" smtClean="0"/>
              <a:t>26-Nov-23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91E4-5C8A-4254-BDFB-E08904317180}" type="datetime1">
              <a:rPr lang="en-US" smtClean="0"/>
              <a:t>26-Nov-23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4F03D-5B5C-4B35-9FA6-018A959079B3}" type="datetime1">
              <a:rPr lang="en-US" smtClean="0"/>
              <a:t>26-Nov-23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4446C-78A1-4EB2-8D88-CDA95B91E019}" type="datetime1">
              <a:rPr lang="en-US" smtClean="0"/>
              <a:t>26-Nov-23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3D0C-B8DE-4D73-BE3C-95E3A4A17A8F}" type="datetime1">
              <a:rPr lang="en-US" smtClean="0"/>
              <a:t>26-Nov-23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B9B75-D8FD-4ACD-B0DD-9FE4A3F878D0}" type="datetime1">
              <a:rPr lang="en-US" smtClean="0"/>
              <a:t>26-Nov-23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1.wav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em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em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5714999"/>
          </a:xfrm>
        </p:spPr>
        <p:txBody>
          <a:bodyPr/>
          <a:lstStyle/>
          <a:p>
            <a:r>
              <a:rPr lang="en-US" b="1" dirty="0" smtClean="0"/>
              <a:t>DR SNSRCAS, CBE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/>
              <a:t>Human Centered Design Thinking </a:t>
            </a:r>
            <a:r>
              <a:rPr lang="en-US" b="1" dirty="0" smtClean="0"/>
              <a:t>Fundamentals</a:t>
            </a:r>
            <a:br>
              <a:rPr lang="en-US" b="1" dirty="0" smtClean="0"/>
            </a:br>
            <a:r>
              <a:rPr lang="en-US" b="1" dirty="0" smtClean="0"/>
              <a:t>21PCA204</a:t>
            </a:r>
            <a:r>
              <a:rPr lang="en-US" b="1" dirty="0" smtClean="0">
                <a:solidFill>
                  <a:srgbClr val="00B050"/>
                </a:solidFill>
              </a:rPr>
              <a:t/>
            </a:r>
            <a:br>
              <a:rPr lang="en-US" b="1" dirty="0" smtClean="0">
                <a:solidFill>
                  <a:srgbClr val="00B05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I MCA  ODD SEM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UNIT V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dirty="0"/>
              <a:t>Create content to empower customers and sales team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3" name="Google Shape;1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200" y="431118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Dr.SNS Rajalakshmi College of Arts and Scienc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653" y="30404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F00B3-77C8-4ADC-8A81-51596630359A}" type="datetime1">
              <a:rPr lang="en-US" smtClean="0"/>
              <a:t>26-Nov-23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37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8507">
        <p:split orient="vert"/>
      </p:transition>
    </mc:Choice>
    <mc:Fallback xmlns="">
      <p:transition spd="slow" advTm="1850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711" y="864447"/>
            <a:ext cx="8534400" cy="597376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dirty="0">
                <a:solidFill>
                  <a:srgbClr val="92D050"/>
                </a:solidFill>
              </a:rPr>
              <a:t>	</a:t>
            </a:r>
            <a:r>
              <a:rPr lang="en-US" b="1" dirty="0"/>
              <a:t> Create content to empower </a:t>
            </a:r>
            <a:r>
              <a:rPr lang="en-US" b="1" dirty="0"/>
              <a:t>customers and sales </a:t>
            </a:r>
            <a:r>
              <a:rPr lang="en-US" b="1" dirty="0" smtClean="0"/>
              <a:t>team</a:t>
            </a:r>
          </a:p>
          <a:p>
            <a:r>
              <a:rPr lang="en-US" dirty="0"/>
              <a:t>Pack a punch with your product launch</a:t>
            </a:r>
          </a:p>
          <a:p>
            <a:r>
              <a:rPr lang="en-US" dirty="0"/>
              <a:t>When it comes to product launches, your goal is to capture the uphill momentum of</a:t>
            </a:r>
          </a:p>
          <a:p>
            <a:r>
              <a:rPr lang="en-US" dirty="0"/>
              <a:t>adoption from innovators, early adopters, and the early majority</a:t>
            </a:r>
            <a:r>
              <a:rPr lang="en-US" dirty="0" smtClean="0"/>
              <a:t>.</a:t>
            </a:r>
          </a:p>
          <a:p>
            <a:r>
              <a:rPr lang="en-US" dirty="0"/>
              <a:t>The tricky part is that you really only have one shot. Fail to create momentum, and</a:t>
            </a:r>
          </a:p>
          <a:p>
            <a:r>
              <a:rPr lang="en-US" dirty="0"/>
              <a:t>your ”next big thing” will join the pile of great products nobody cares about. Smart</a:t>
            </a:r>
          </a:p>
          <a:p>
            <a:r>
              <a:rPr lang="en-US" dirty="0"/>
              <a:t>documentation lays out your launch roadmap and keeps customers interested and</a:t>
            </a:r>
          </a:p>
          <a:p>
            <a:r>
              <a:rPr lang="en-US" dirty="0"/>
              <a:t>informed. Plan wisely, launch carefully, and then prepare to iterate tirelessly — that’s</a:t>
            </a:r>
          </a:p>
          <a:p>
            <a:r>
              <a:rPr lang="en-US" dirty="0"/>
              <a:t>what will keep your product at the top of mind and market.</a:t>
            </a:r>
            <a:endParaRPr lang="en-US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EF71-D6F0-4BE8-8BD8-8EE6CB696BEB}" type="datetime1">
              <a:rPr lang="en-US" smtClean="0"/>
              <a:t>26-Nov-23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614853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</a:t>
            </a:r>
            <a:r>
              <a:rPr lang="en-US" sz="6000" dirty="0" smtClean="0">
                <a:solidFill>
                  <a:srgbClr val="FF0000"/>
                </a:solidFill>
                <a:latin typeface="Algerian" pitchFamily="82" charset="0"/>
              </a:rPr>
              <a:t>THANK YOU</a:t>
            </a:r>
            <a:endParaRPr lang="en-US" sz="60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2B472-122B-4BD8-856E-FB674B8BAEC4}" type="datetime1">
              <a:rPr lang="en-US" smtClean="0"/>
              <a:t>26-Nov-23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37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700">
        <p:split orient="vert"/>
        <p:sndAc>
          <p:stSnd>
            <p:snd r:embed="rId5" name="arrow.wav"/>
          </p:stSnd>
        </p:sndAc>
      </p:transition>
    </mc:Choice>
    <mc:Fallback xmlns="">
      <p:transition spd="slow" advTm="7700">
        <p:split orient="vert"/>
        <p:sndAc>
          <p:stSnd>
            <p:snd r:embed="rId7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>
                <a:solidFill>
                  <a:srgbClr val="92D050"/>
                </a:solidFill>
              </a:rPr>
              <a:t>	</a:t>
            </a:r>
            <a:r>
              <a:rPr lang="en-US" dirty="0"/>
              <a:t> Create content to empower </a:t>
            </a:r>
            <a:r>
              <a:rPr lang="en-US" dirty="0"/>
              <a:t>customers and sales </a:t>
            </a:r>
            <a:r>
              <a:rPr lang="en-US" dirty="0" smtClean="0"/>
              <a:t>team</a:t>
            </a:r>
          </a:p>
          <a:p>
            <a:r>
              <a:rPr lang="en-US" dirty="0"/>
              <a:t>Product launch communications should be a two-way street — you need to inform</a:t>
            </a:r>
          </a:p>
          <a:p>
            <a:r>
              <a:rPr lang="en-US" dirty="0"/>
              <a:t>your customers just as much as your internal teams. Pragmatic Marketing found</a:t>
            </a:r>
          </a:p>
          <a:p>
            <a:r>
              <a:rPr lang="en-US" dirty="0"/>
              <a:t>that customers are increasingly self-sufficient as 95% of buyers purchased from</a:t>
            </a:r>
          </a:p>
          <a:p>
            <a:r>
              <a:rPr lang="en-US" dirty="0"/>
              <a:t>companies who provided ample content, yet customers could only find relevant</a:t>
            </a:r>
          </a:p>
          <a:p>
            <a:r>
              <a:rPr lang="en-US" dirty="0"/>
              <a:t>content 42% of the time.</a:t>
            </a:r>
            <a:endParaRPr lang="en-US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EF71-D6F0-4BE8-8BD8-8EE6CB696BEB}" type="datetime1">
              <a:rPr lang="en-US" smtClean="0"/>
              <a:t>26-Nov-23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592078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>
                <a:solidFill>
                  <a:srgbClr val="92D050"/>
                </a:solidFill>
              </a:rPr>
              <a:t>	</a:t>
            </a:r>
            <a:r>
              <a:rPr lang="en-US" dirty="0"/>
              <a:t> Create content to empower </a:t>
            </a:r>
            <a:r>
              <a:rPr lang="en-US" dirty="0"/>
              <a:t>customers and sales </a:t>
            </a:r>
            <a:r>
              <a:rPr lang="en-US" dirty="0" smtClean="0"/>
              <a:t>team</a:t>
            </a: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EF71-D6F0-4BE8-8BD8-8EE6CB696BEB}" type="datetime1">
              <a:rPr lang="en-US" smtClean="0"/>
              <a:t>26-Nov-23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2249" y="1637859"/>
            <a:ext cx="5639552" cy="358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7320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>
                <a:solidFill>
                  <a:srgbClr val="92D050"/>
                </a:solidFill>
              </a:rPr>
              <a:t>	</a:t>
            </a:r>
            <a:r>
              <a:rPr lang="en-US" dirty="0"/>
              <a:t>Create a Product Launch Plan</a:t>
            </a:r>
            <a:endParaRPr lang="en-US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11" y="1166843"/>
            <a:ext cx="868488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According to Michael J. </a:t>
            </a:r>
            <a:r>
              <a:rPr lang="en-US" dirty="0" err="1"/>
              <a:t>Skok</a:t>
            </a:r>
            <a:r>
              <a:rPr lang="en-US" dirty="0"/>
              <a:t>, serial entrepreneur &amp; Startup Secrets instructor</a:t>
            </a:r>
          </a:p>
          <a:p>
            <a:r>
              <a:rPr lang="en-US" dirty="0"/>
              <a:t>at Harvard University, it’s important that your Go-To-Market strategy thinks about</a:t>
            </a:r>
          </a:p>
          <a:p>
            <a:r>
              <a:rPr lang="en-US" dirty="0"/>
              <a:t>all marketing channels with a focus on customer segmentation. Identify all buyer</a:t>
            </a:r>
          </a:p>
          <a:p>
            <a:r>
              <a:rPr lang="en-US" dirty="0"/>
              <a:t>personas and understand who will play (Actors) what part in what stage (Scene)</a:t>
            </a:r>
          </a:p>
          <a:p>
            <a:r>
              <a:rPr lang="en-US" dirty="0"/>
              <a:t>of the sales cycle. Therefore, your product launch document should explain your</a:t>
            </a:r>
          </a:p>
          <a:p>
            <a:r>
              <a:rPr lang="en-US" dirty="0"/>
              <a:t>launch goals, identify the most valuable segments, and lay out a plan of execution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.</a:t>
            </a:r>
            <a:endParaRPr lang="en-US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EF71-D6F0-4BE8-8BD8-8EE6CB696BEB}" type="datetime1">
              <a:rPr lang="en-US" smtClean="0"/>
              <a:t>26-Nov-23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1396" y="2924676"/>
            <a:ext cx="4141207" cy="31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788903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>
                <a:solidFill>
                  <a:srgbClr val="92D050"/>
                </a:solidFill>
              </a:rPr>
              <a:t>	</a:t>
            </a:r>
            <a:r>
              <a:rPr lang="en-US" dirty="0"/>
              <a:t> Create content to empower </a:t>
            </a:r>
            <a:r>
              <a:rPr lang="en-US" dirty="0"/>
              <a:t>customers and sales </a:t>
            </a:r>
            <a:r>
              <a:rPr lang="en-US" dirty="0" smtClean="0"/>
              <a:t>team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dirty="0"/>
              <a:t>Brendan </a:t>
            </a:r>
            <a:r>
              <a:rPr lang="en-US" dirty="0" err="1"/>
              <a:t>Cournoyer</a:t>
            </a:r>
            <a:r>
              <a:rPr lang="en-US" dirty="0"/>
              <a:t>, Director of Marketing at </a:t>
            </a:r>
            <a:r>
              <a:rPr lang="en-US" dirty="0" err="1"/>
              <a:t>BrainShark</a:t>
            </a:r>
            <a:r>
              <a:rPr lang="en-US" dirty="0"/>
              <a:t>, recommends </a:t>
            </a:r>
            <a:r>
              <a:rPr lang="en-US" dirty="0" smtClean="0"/>
              <a:t>creating content </a:t>
            </a:r>
            <a:r>
              <a:rPr lang="en-US" dirty="0"/>
              <a:t>for product launches serves the dual purpose of informing customers and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dirty="0"/>
              <a:t>sales teams. Launch content can be a great selling tool since reps learn about </a:t>
            </a:r>
            <a:r>
              <a:rPr lang="en-US" dirty="0" smtClean="0"/>
              <a:t>what appeals </a:t>
            </a:r>
            <a:r>
              <a:rPr lang="en-US" dirty="0"/>
              <a:t>to customers and can repurpose the material for lead nurturing. </a:t>
            </a:r>
            <a:r>
              <a:rPr lang="en-US" dirty="0" smtClean="0"/>
              <a:t>Below, we’ll </a:t>
            </a:r>
            <a:r>
              <a:rPr lang="en-US" dirty="0"/>
              <a:t>show how a launch FAQs, demo videos, and case studies help fulfill this </a:t>
            </a:r>
            <a:r>
              <a:rPr lang="en-US" dirty="0" smtClean="0"/>
              <a:t>dual purpose</a:t>
            </a:r>
            <a:r>
              <a:rPr lang="en-US" dirty="0"/>
              <a:t>.</a:t>
            </a:r>
            <a:endParaRPr lang="en-US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EF71-D6F0-4BE8-8BD8-8EE6CB696BEB}" type="datetime1">
              <a:rPr lang="en-US" smtClean="0"/>
              <a:t>26-Nov-23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538411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711" y="864447"/>
            <a:ext cx="8534400" cy="5973763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>
                <a:solidFill>
                  <a:srgbClr val="92D050"/>
                </a:solidFill>
              </a:rPr>
              <a:t>	</a:t>
            </a:r>
            <a:r>
              <a:rPr lang="en-US" dirty="0"/>
              <a:t> Create content to empower </a:t>
            </a:r>
            <a:r>
              <a:rPr lang="en-US" dirty="0"/>
              <a:t>customers and sales </a:t>
            </a:r>
            <a:r>
              <a:rPr lang="en-US" dirty="0" smtClean="0"/>
              <a:t>team</a:t>
            </a:r>
          </a:p>
          <a:p>
            <a:r>
              <a:rPr lang="en-US" b="1" dirty="0"/>
              <a:t>1. LAUNCH FAQS</a:t>
            </a:r>
          </a:p>
          <a:p>
            <a:r>
              <a:rPr lang="en-US" dirty="0"/>
              <a:t>Compared to the traditional method of heavy manuals, a launch FAQ portal can be a</a:t>
            </a:r>
          </a:p>
          <a:p>
            <a:r>
              <a:rPr lang="en-US" dirty="0"/>
              <a:t>much more scalable and user-friendly solution</a:t>
            </a:r>
            <a:r>
              <a:rPr lang="en-US" dirty="0" smtClean="0"/>
              <a:t>.</a:t>
            </a:r>
          </a:p>
          <a:p>
            <a:r>
              <a:rPr lang="en-US" dirty="0"/>
              <a:t>According to Marshall Kirkpatrick, CEO of </a:t>
            </a:r>
            <a:r>
              <a:rPr lang="en-US" dirty="0" err="1"/>
              <a:t>LittleBird</a:t>
            </a:r>
            <a:r>
              <a:rPr lang="en-US" dirty="0"/>
              <a:t> and a TechCrunch writer,</a:t>
            </a:r>
          </a:p>
          <a:p>
            <a:r>
              <a:rPr lang="en-US" dirty="0"/>
              <a:t>a launch FAQ should be one of your top priorities as you approach the big day.</a:t>
            </a:r>
          </a:p>
          <a:p>
            <a:r>
              <a:rPr lang="en-US" dirty="0"/>
              <a:t>You can create the content from top issues found during beta testing and update</a:t>
            </a:r>
          </a:p>
          <a:p>
            <a:r>
              <a:rPr lang="en-US" dirty="0"/>
              <a:t>the content based on customer feedback loops. To assist with promotions, you can</a:t>
            </a:r>
          </a:p>
          <a:p>
            <a:r>
              <a:rPr lang="en-US" dirty="0"/>
              <a:t>also create a subsection specifically for bloggers and media to answer questions</a:t>
            </a:r>
          </a:p>
          <a:p>
            <a:r>
              <a:rPr lang="en-US" b="1" dirty="0"/>
              <a:t>TWEET</a:t>
            </a:r>
          </a:p>
          <a:p>
            <a:r>
              <a:rPr lang="en-US" dirty="0"/>
              <a:t>”Product launches are a two-way street. Don’t forget to listen to customers.” </a:t>
            </a:r>
            <a:r>
              <a:rPr lang="en-US" b="1" dirty="0"/>
              <a:t>THIS QUOTE</a:t>
            </a:r>
          </a:p>
          <a:p>
            <a:r>
              <a:rPr lang="en-US" dirty="0"/>
              <a:t>source: FAQ Web Layouts With Effective UX</a:t>
            </a:r>
          </a:p>
          <a:p>
            <a:r>
              <a:rPr lang="en-US" dirty="0"/>
              <a:t>109</a:t>
            </a:r>
          </a:p>
          <a:p>
            <a:r>
              <a:rPr lang="en-US" dirty="0"/>
              <a:t>such as ”What’s the big picture?”, ”How are we different?”, and ”What’s the business</a:t>
            </a:r>
          </a:p>
          <a:p>
            <a:r>
              <a:rPr lang="en-US" dirty="0"/>
              <a:t>model?”. The Hulu portal example above is an excellent method to structure</a:t>
            </a:r>
          </a:p>
          <a:p>
            <a:r>
              <a:rPr lang="en-US" dirty="0"/>
              <a:t>different questions for different audiences.</a:t>
            </a:r>
            <a:endParaRPr lang="en-US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EF71-D6F0-4BE8-8BD8-8EE6CB696BEB}" type="datetime1">
              <a:rPr lang="en-US" smtClean="0"/>
              <a:t>26-Nov-23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000470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711" y="864447"/>
            <a:ext cx="8534400" cy="597376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>
                <a:solidFill>
                  <a:srgbClr val="92D050"/>
                </a:solidFill>
              </a:rPr>
              <a:t>	</a:t>
            </a:r>
            <a:r>
              <a:rPr lang="en-US" dirty="0"/>
              <a:t> Create content to empower </a:t>
            </a:r>
            <a:r>
              <a:rPr lang="en-US" dirty="0"/>
              <a:t>customers and sales </a:t>
            </a:r>
            <a:r>
              <a:rPr lang="en-US" dirty="0" smtClean="0"/>
              <a:t>team</a:t>
            </a:r>
          </a:p>
          <a:p>
            <a:r>
              <a:rPr lang="en-US" b="1" dirty="0"/>
              <a:t>2. DEMO VIDEOS</a:t>
            </a:r>
          </a:p>
          <a:p>
            <a:r>
              <a:rPr lang="en-US" dirty="0"/>
              <a:t>If a picture is worth a thousand words, then a video is worth a million. Demo videos</a:t>
            </a:r>
          </a:p>
          <a:p>
            <a:r>
              <a:rPr lang="en-US" dirty="0"/>
              <a:t>are inherently multi-purpose since they easily inform the press, potential customers,</a:t>
            </a:r>
          </a:p>
          <a:p>
            <a:r>
              <a:rPr lang="en-US" dirty="0"/>
              <a:t>and sales reps alike</a:t>
            </a:r>
            <a:r>
              <a:rPr lang="en-US" dirty="0" smtClean="0"/>
              <a:t>.</a:t>
            </a:r>
            <a:r>
              <a:rPr lang="en-US" dirty="0"/>
              <a:t> Neil Patel, cofounder of </a:t>
            </a:r>
            <a:r>
              <a:rPr lang="en-US" dirty="0" err="1"/>
              <a:t>KISSMetrics</a:t>
            </a:r>
            <a:r>
              <a:rPr lang="en-US" dirty="0"/>
              <a:t>, emphasizes that the most important part of</a:t>
            </a:r>
          </a:p>
          <a:p>
            <a:r>
              <a:rPr lang="en-US" dirty="0"/>
              <a:t>a demo video is the script rather than video quality. Just like the FAQ portal, you can</a:t>
            </a:r>
          </a:p>
          <a:p>
            <a:r>
              <a:rPr lang="en-US" dirty="0"/>
              <a:t>base your script on beta feedback to answer recurring frustrations and objections.</a:t>
            </a:r>
          </a:p>
          <a:p>
            <a:r>
              <a:rPr lang="en-US" dirty="0"/>
              <a:t>Neil has provided a guideline for creating the script, which we’ve adapted below:</a:t>
            </a:r>
          </a:p>
          <a:p>
            <a:r>
              <a:rPr lang="en-US" dirty="0"/>
              <a:t>• Explain the problem — Carefully articulate your customer pain points.</a:t>
            </a:r>
          </a:p>
          <a:p>
            <a:r>
              <a:rPr lang="en-US" dirty="0"/>
              <a:t>• Create a transition — Use beta tester and customer feedback to describe</a:t>
            </a:r>
          </a:p>
          <a:p>
            <a:r>
              <a:rPr lang="en-US" dirty="0"/>
              <a:t>specific problems before explaining why you created your product</a:t>
            </a:r>
            <a:endParaRPr lang="en-US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EF71-D6F0-4BE8-8BD8-8EE6CB696BEB}" type="datetime1">
              <a:rPr lang="en-US" smtClean="0"/>
              <a:t>26-Nov-23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058116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711" y="864447"/>
            <a:ext cx="8534400" cy="5973763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dirty="0">
                <a:solidFill>
                  <a:srgbClr val="92D050"/>
                </a:solidFill>
              </a:rPr>
              <a:t>	</a:t>
            </a:r>
            <a:r>
              <a:rPr lang="en-US" b="1" dirty="0"/>
              <a:t> Create content to empower </a:t>
            </a:r>
            <a:r>
              <a:rPr lang="en-US" b="1" dirty="0"/>
              <a:t>customers and sales </a:t>
            </a:r>
            <a:r>
              <a:rPr lang="en-US" b="1" dirty="0" smtClean="0"/>
              <a:t>team</a:t>
            </a:r>
          </a:p>
          <a:p>
            <a:r>
              <a:rPr lang="en-US" dirty="0"/>
              <a:t>Show off your benefits — Show the goods and explain how they </a:t>
            </a:r>
            <a:r>
              <a:rPr lang="en-US" dirty="0" smtClean="0"/>
              <a:t>soothe customer </a:t>
            </a:r>
            <a:r>
              <a:rPr lang="en-US" dirty="0"/>
              <a:t>pain.</a:t>
            </a:r>
          </a:p>
          <a:p>
            <a:r>
              <a:rPr lang="en-US" dirty="0"/>
              <a:t>• Include a call to action — Tell the viewer to sign up or buy your product </a:t>
            </a:r>
            <a:r>
              <a:rPr lang="en-US" dirty="0" smtClean="0"/>
              <a:t>so they </a:t>
            </a:r>
            <a:r>
              <a:rPr lang="en-US" dirty="0"/>
              <a:t>don’t need to make any intellectual </a:t>
            </a:r>
            <a:r>
              <a:rPr lang="en-US" dirty="0" smtClean="0"/>
              <a:t>jumps Answer </a:t>
            </a:r>
            <a:r>
              <a:rPr lang="en-US" dirty="0"/>
              <a:t>any last objections— If any influencers or notable companies </a:t>
            </a:r>
            <a:r>
              <a:rPr lang="en-US" dirty="0" err="1" smtClean="0"/>
              <a:t>hav</a:t>
            </a:r>
            <a:r>
              <a:rPr lang="en-US" dirty="0" smtClean="0"/>
              <a:t> shown </a:t>
            </a:r>
            <a:r>
              <a:rPr lang="en-US" dirty="0"/>
              <a:t>interest in your product, use their testimony to ease worries</a:t>
            </a:r>
          </a:p>
          <a:p>
            <a:r>
              <a:rPr lang="en-US" dirty="0"/>
              <a:t>For tone and length, keep it lighthearted and under 2 minutes. Analysis of other</a:t>
            </a:r>
          </a:p>
          <a:p>
            <a:r>
              <a:rPr lang="en-US" dirty="0"/>
              <a:t>explainer videos from companies like </a:t>
            </a:r>
            <a:r>
              <a:rPr lang="en-US" dirty="0" err="1"/>
              <a:t>DropBox</a:t>
            </a:r>
            <a:r>
              <a:rPr lang="en-US" dirty="0"/>
              <a:t> can be found in the more in-depth</a:t>
            </a:r>
          </a:p>
          <a:p>
            <a:r>
              <a:rPr lang="en-US" dirty="0"/>
              <a:t>Guide to Minimum Viable Products.</a:t>
            </a:r>
            <a:endParaRPr lang="en-US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EF71-D6F0-4BE8-8BD8-8EE6CB696BEB}" type="datetime1">
              <a:rPr lang="en-US" smtClean="0"/>
              <a:t>26-Nov-23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71929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711" y="864447"/>
            <a:ext cx="8534400" cy="5973763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dirty="0">
                <a:solidFill>
                  <a:srgbClr val="92D050"/>
                </a:solidFill>
              </a:rPr>
              <a:t>	</a:t>
            </a:r>
            <a:r>
              <a:rPr lang="en-US" b="1" dirty="0"/>
              <a:t> Create content to empower </a:t>
            </a:r>
            <a:r>
              <a:rPr lang="en-US" b="1" dirty="0"/>
              <a:t>customers and sales </a:t>
            </a:r>
            <a:r>
              <a:rPr lang="en-US" b="1" dirty="0" smtClean="0"/>
              <a:t>team</a:t>
            </a:r>
          </a:p>
          <a:p>
            <a:r>
              <a:rPr lang="en-US" b="1" dirty="0"/>
              <a:t>3. CASE STUDIES</a:t>
            </a:r>
          </a:p>
          <a:p>
            <a:r>
              <a:rPr lang="en-US" dirty="0"/>
              <a:t>There are few things more compelling for a potential customer than seeing</a:t>
            </a:r>
          </a:p>
          <a:p>
            <a:r>
              <a:rPr lang="en-US" dirty="0"/>
              <a:t>someone reputable already using your product. Case studies are complex and</a:t>
            </a:r>
          </a:p>
          <a:p>
            <a:r>
              <a:rPr lang="en-US" dirty="0"/>
              <a:t>requires trusted beta testers, but can catapult your launch to a whole new level</a:t>
            </a:r>
            <a:r>
              <a:rPr lang="en-US" dirty="0" smtClean="0"/>
              <a:t>.</a:t>
            </a:r>
            <a:r>
              <a:rPr lang="en-US" dirty="0"/>
              <a:t> According to </a:t>
            </a:r>
            <a:r>
              <a:rPr lang="en-US" dirty="0" err="1"/>
              <a:t>Pardot</a:t>
            </a:r>
            <a:r>
              <a:rPr lang="en-US" dirty="0"/>
              <a:t>, today’s consumer finds about three pieces of content for</a:t>
            </a:r>
          </a:p>
          <a:p>
            <a:r>
              <a:rPr lang="en-US" dirty="0"/>
              <a:t>every piece published by marketing or sales. As you can see above, Salesforce</a:t>
            </a:r>
          </a:p>
          <a:p>
            <a:r>
              <a:rPr lang="en-US" dirty="0"/>
              <a:t>actually launched its Sales Cloud product by focusing on how Rossignol was already</a:t>
            </a:r>
          </a:p>
          <a:p>
            <a:r>
              <a:rPr lang="en-US" dirty="0"/>
              <a:t>using it to better connect customers to their products in social channels. When</a:t>
            </a:r>
          </a:p>
          <a:p>
            <a:r>
              <a:rPr lang="en-US" dirty="0"/>
              <a:t>creating your case study, make sure you feature someone relatable to customers,</a:t>
            </a:r>
          </a:p>
          <a:p>
            <a:r>
              <a:rPr lang="en-US" dirty="0"/>
              <a:t>tell your story from start to finish, and include real numbers instead of buzzwords.</a:t>
            </a:r>
          </a:p>
          <a:p>
            <a:r>
              <a:rPr lang="en-US" dirty="0"/>
              <a:t>Regardless of the medium, well-crafted content for your launch can persuade</a:t>
            </a:r>
          </a:p>
          <a:p>
            <a:r>
              <a:rPr lang="en-US" dirty="0"/>
              <a:t>inbound customers and gives your sales team a powerful closing tool.</a:t>
            </a:r>
            <a:endParaRPr lang="en-US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EF71-D6F0-4BE8-8BD8-8EE6CB696BEB}" type="datetime1">
              <a:rPr lang="en-US" smtClean="0"/>
              <a:t>26-Nov-23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18428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211</Words>
  <Application>Microsoft Office PowerPoint</Application>
  <PresentationFormat>On-screen Show (4:3)</PresentationFormat>
  <Paragraphs>99</Paragraphs>
  <Slides>11</Slides>
  <Notes>1</Notes>
  <HiddenSlides>0</HiddenSlides>
  <MMClips>10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Algerian</vt:lpstr>
      <vt:lpstr>Arial</vt:lpstr>
      <vt:lpstr>Calibri</vt:lpstr>
      <vt:lpstr>Times New Roman</vt:lpstr>
      <vt:lpstr>Office Theme</vt:lpstr>
      <vt:lpstr>DR SNSRCAS, CBE Human Centered Design Thinking Fundamentals 21PCA204 I MCA  ODD SEM UNIT V Create content to empower customers and sales team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 SNSRCAS, CBE MULTIMEDIA SYSTEM  UNIT I  WHAT IS MM SYSTEM</dc:title>
  <dc:creator>DELL 2021</dc:creator>
  <cp:lastModifiedBy>DELL 2021</cp:lastModifiedBy>
  <cp:revision>251</cp:revision>
  <dcterms:created xsi:type="dcterms:W3CDTF">2006-08-16T00:00:00Z</dcterms:created>
  <dcterms:modified xsi:type="dcterms:W3CDTF">2023-11-26T09:38:44Z</dcterms:modified>
</cp:coreProperties>
</file>